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7" r:id="rId2"/>
    <p:sldId id="338" r:id="rId3"/>
    <p:sldId id="339" r:id="rId4"/>
    <p:sldId id="340" r:id="rId5"/>
    <p:sldId id="343" r:id="rId6"/>
    <p:sldId id="332" r:id="rId7"/>
    <p:sldId id="341" r:id="rId8"/>
    <p:sldId id="342" r:id="rId9"/>
    <p:sldId id="344" r:id="rId10"/>
    <p:sldId id="336" r:id="rId11"/>
    <p:sldId id="345" r:id="rId12"/>
    <p:sldId id="346" r:id="rId13"/>
    <p:sldId id="275" r:id="rId14"/>
  </p:sldIdLst>
  <p:sldSz cx="9144000" cy="6858000" type="screen4x3"/>
  <p:notesSz cx="6797675" cy="9928225"/>
  <p:defaultTextStyle>
    <a:defPPr>
      <a:defRPr lang="hu-H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Gaizer Tamas" initials="GT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9933"/>
    <a:srgbClr val="3333FF"/>
    <a:srgbClr val="6666FF"/>
    <a:srgbClr val="00CCFF"/>
    <a:srgbClr val="99FF66"/>
    <a:srgbClr val="66FF33"/>
    <a:srgbClr val="FFFF66"/>
    <a:srgbClr val="FF00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Közepesen sötét stílus 2 – 2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Közepesen sötét stílus 2 – 6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97" autoAdjust="0"/>
    <p:restoredTop sz="97336" autoAdjust="0"/>
  </p:normalViewPr>
  <p:slideViewPr>
    <p:cSldViewPr>
      <p:cViewPr>
        <p:scale>
          <a:sx n="79" d="100"/>
          <a:sy n="79" d="100"/>
        </p:scale>
        <p:origin x="-996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100" d="100"/>
          <a:sy n="100" d="100"/>
        </p:scale>
        <p:origin x="-1896" y="-7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BBA821-E806-4EB5-9A93-27747CBFEA56}" type="datetimeFigureOut">
              <a:rPr lang="hu-HU" smtClean="0"/>
              <a:pPr/>
              <a:t>2015.09.15.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03194E-2155-4F79-BE9C-A95FC10CB5C4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74211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DC7F2A9-4CDD-49F2-AB10-C791AB0D8F91}" type="datetimeFigureOut">
              <a:rPr lang="hu-HU"/>
              <a:pPr>
                <a:defRPr/>
              </a:pPr>
              <a:t>2015.09.15.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hu-HU" noProof="0" smtClean="0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noProof="0" smtClean="0"/>
              <a:t>Mintaszöveg szerkesztése</a:t>
            </a:r>
          </a:p>
          <a:p>
            <a:pPr lvl="1"/>
            <a:r>
              <a:rPr lang="hu-HU" noProof="0" smtClean="0"/>
              <a:t>Második szint</a:t>
            </a:r>
          </a:p>
          <a:p>
            <a:pPr lvl="2"/>
            <a:r>
              <a:rPr lang="hu-HU" noProof="0" smtClean="0"/>
              <a:t>Harmadik szint</a:t>
            </a:r>
          </a:p>
          <a:p>
            <a:pPr lvl="3"/>
            <a:r>
              <a:rPr lang="hu-HU" noProof="0" smtClean="0"/>
              <a:t>Negyedik szint</a:t>
            </a:r>
          </a:p>
          <a:p>
            <a:pPr lvl="4"/>
            <a:r>
              <a:rPr lang="hu-HU" noProof="0" smtClean="0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D2784D4-38AF-4AB5-BEA2-B004EC112710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484581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2784D4-38AF-4AB5-BEA2-B004EC112710}" type="slidenum">
              <a:rPr lang="hu-HU" smtClean="0"/>
              <a:pPr>
                <a:defRPr/>
              </a:pPr>
              <a:t>1</a:t>
            </a:fld>
            <a:endParaRPr lang="hu-H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2784D4-38AF-4AB5-BEA2-B004EC112710}" type="slidenum">
              <a:rPr lang="hu-HU" smtClean="0"/>
              <a:pPr>
                <a:defRPr/>
              </a:pPr>
              <a:t>13</a:t>
            </a:fld>
            <a:endParaRPr 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doboz 3"/>
          <p:cNvSpPr txBox="1"/>
          <p:nvPr/>
        </p:nvSpPr>
        <p:spPr>
          <a:xfrm>
            <a:off x="7286625" y="6286500"/>
            <a:ext cx="1785938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hu-HU" sz="1000" b="1" dirty="0" smtClean="0">
                <a:solidFill>
                  <a:schemeClr val="bg1"/>
                </a:solidFill>
              </a:rPr>
              <a:t>Gaizer Tamás</a:t>
            </a:r>
            <a:endParaRPr lang="hu-HU" sz="1000" b="1" dirty="0">
              <a:solidFill>
                <a:schemeClr val="bg1"/>
              </a:solidFill>
            </a:endParaRPr>
          </a:p>
          <a:p>
            <a:pPr algn="r">
              <a:defRPr/>
            </a:pPr>
            <a:r>
              <a:rPr lang="hu-HU" sz="800" b="1" dirty="0" smtClean="0">
                <a:solidFill>
                  <a:schemeClr val="bg1"/>
                </a:solidFill>
              </a:rPr>
              <a:t>Üzletágvezető</a:t>
            </a:r>
            <a:endParaRPr lang="hu-HU" sz="800" dirty="0">
              <a:solidFill>
                <a:schemeClr val="bg1"/>
              </a:solidFill>
            </a:endParaRPr>
          </a:p>
        </p:txBody>
      </p:sp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1530347"/>
            <a:ext cx="7772400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57290" y="3000372"/>
            <a:ext cx="6400800" cy="1752600"/>
          </a:xfrm>
        </p:spPr>
        <p:txBody>
          <a:bodyPr/>
          <a:lstStyle>
            <a:lvl1pPr marL="0" indent="0" algn="l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dirty="0" smtClean="0"/>
              <a:t>Alcím mintájának szerkesztése</a:t>
            </a:r>
            <a:endParaRPr lang="hu-HU" dirty="0"/>
          </a:p>
        </p:txBody>
      </p:sp>
      <p:sp>
        <p:nvSpPr>
          <p:cNvPr id="6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doboz 3"/>
          <p:cNvSpPr txBox="1"/>
          <p:nvPr/>
        </p:nvSpPr>
        <p:spPr>
          <a:xfrm>
            <a:off x="7572375" y="6286500"/>
            <a:ext cx="1500188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hu-HU" sz="1000" b="1" dirty="0">
                <a:solidFill>
                  <a:schemeClr val="bg1"/>
                </a:solidFill>
              </a:rPr>
              <a:t>ELŐADÓ NEVE</a:t>
            </a:r>
            <a:br>
              <a:rPr lang="hu-HU" sz="1000" b="1" dirty="0">
                <a:solidFill>
                  <a:schemeClr val="bg1"/>
                </a:solidFill>
              </a:rPr>
            </a:br>
            <a:r>
              <a:rPr lang="hu-HU" sz="800" dirty="0">
                <a:solidFill>
                  <a:schemeClr val="bg1"/>
                </a:solidFill>
              </a:rPr>
              <a:t>Előadó titulusa</a:t>
            </a:r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 smtClean="0"/>
              <a:t>2011.03.10.</a:t>
            </a:r>
            <a:endParaRPr lang="hu-HU"/>
          </a:p>
        </p:txBody>
      </p:sp>
      <p:sp>
        <p:nvSpPr>
          <p:cNvPr id="6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/>
              <a:t>Szolnoki Gazdasági Napok</a:t>
            </a:r>
          </a:p>
        </p:txBody>
      </p:sp>
      <p:sp>
        <p:nvSpPr>
          <p:cNvPr id="7" name="Dia számának hely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B39566B5-E7B5-4932-872A-16166D61483B}" type="slidenum">
              <a:rPr lang="hu-HU"/>
              <a:pPr>
                <a:defRPr/>
              </a:pPr>
              <a:t>‹#›</a:t>
            </a:fld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doboz 3"/>
          <p:cNvSpPr txBox="1"/>
          <p:nvPr/>
        </p:nvSpPr>
        <p:spPr>
          <a:xfrm>
            <a:off x="7572375" y="6286500"/>
            <a:ext cx="1500188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hu-HU" sz="1000" b="1" dirty="0">
                <a:solidFill>
                  <a:schemeClr val="bg1"/>
                </a:solidFill>
              </a:rPr>
              <a:t>ELŐADÓ NEVE</a:t>
            </a:r>
            <a:br>
              <a:rPr lang="hu-HU" sz="1000" b="1" dirty="0">
                <a:solidFill>
                  <a:schemeClr val="bg1"/>
                </a:solidFill>
              </a:rPr>
            </a:br>
            <a:r>
              <a:rPr lang="hu-HU" sz="800" dirty="0">
                <a:solidFill>
                  <a:schemeClr val="bg1"/>
                </a:solidFill>
              </a:rPr>
              <a:t>Előadó titulusa</a:t>
            </a:r>
          </a:p>
        </p:txBody>
      </p:sp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 smtClean="0"/>
              <a:t>2011.03.10.</a:t>
            </a:r>
            <a:endParaRPr lang="hu-HU"/>
          </a:p>
        </p:txBody>
      </p:sp>
      <p:sp>
        <p:nvSpPr>
          <p:cNvPr id="6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/>
              <a:t>Szolnoki Gazdasági Napok</a:t>
            </a:r>
          </a:p>
        </p:txBody>
      </p:sp>
      <p:sp>
        <p:nvSpPr>
          <p:cNvPr id="7" name="Dia számának hely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F0424B02-3C11-49FD-BB54-81855CEFD1D3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 smtClean="0"/>
              <a:t>2011.03.10.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gens_dmw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  <a:noFill/>
          <a:ln>
            <a:noFill/>
          </a:ln>
          <a:effectLst/>
        </p:spPr>
        <p:txBody>
          <a:bodyPr/>
          <a:lstStyle>
            <a:lvl1pPr>
              <a:defRPr/>
            </a:lvl1pPr>
          </a:lstStyle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5259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 dirty="0" smtClean="0"/>
              <a:t>CORSENET sajtótájékoztató</a:t>
            </a:r>
            <a:endParaRPr lang="hu-HU" dirty="0"/>
          </a:p>
        </p:txBody>
      </p:sp>
      <p:sp>
        <p:nvSpPr>
          <p:cNvPr id="6" name="Dátum helye 3"/>
          <p:cNvSpPr>
            <a:spLocks noGrp="1"/>
          </p:cNvSpPr>
          <p:nvPr>
            <p:ph type="dt" sz="half" idx="2"/>
          </p:nvPr>
        </p:nvSpPr>
        <p:spPr>
          <a:xfrm>
            <a:off x="8107363" y="5622925"/>
            <a:ext cx="9191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hu-HU" dirty="0" smtClean="0"/>
              <a:t>2013. május 2.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65044" y="3214675"/>
            <a:ext cx="8786874" cy="1362075"/>
          </a:xfrm>
          <a:solidFill>
            <a:schemeClr val="accent2"/>
          </a:solidFill>
        </p:spPr>
        <p:txBody>
          <a:bodyPr anchor="t"/>
          <a:lstStyle>
            <a:lvl1pPr marL="720000" algn="l">
              <a:defRPr sz="2800" b="1" cap="all">
                <a:solidFill>
                  <a:schemeClr val="bg1"/>
                </a:solidFill>
              </a:defRPr>
            </a:lvl1pPr>
          </a:lstStyle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57224" y="1714488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 dirty="0" smtClean="0"/>
              <a:t>2011.03.10.</a:t>
            </a:r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/>
              <a:t>Szolnoki Gazdasági Napok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zövegdoboz 4"/>
          <p:cNvSpPr txBox="1"/>
          <p:nvPr/>
        </p:nvSpPr>
        <p:spPr>
          <a:xfrm>
            <a:off x="7572375" y="6286500"/>
            <a:ext cx="1500188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hu-HU" sz="1000" b="1" dirty="0">
                <a:solidFill>
                  <a:schemeClr val="bg1"/>
                </a:solidFill>
              </a:rPr>
              <a:t>ELŐADÓ NEVE</a:t>
            </a:r>
            <a:br>
              <a:rPr lang="hu-HU" sz="1000" b="1" dirty="0">
                <a:solidFill>
                  <a:schemeClr val="bg1"/>
                </a:solidFill>
              </a:rPr>
            </a:br>
            <a:r>
              <a:rPr lang="hu-HU" sz="800" dirty="0">
                <a:solidFill>
                  <a:schemeClr val="bg1"/>
                </a:solidFill>
              </a:rPr>
              <a:t>Előadó titulusa</a:t>
            </a:r>
          </a:p>
        </p:txBody>
      </p:sp>
      <p:cxnSp>
        <p:nvCxnSpPr>
          <p:cNvPr id="6" name="Egyenes összekötő 5"/>
          <p:cNvCxnSpPr/>
          <p:nvPr/>
        </p:nvCxnSpPr>
        <p:spPr>
          <a:xfrm rot="5400000">
            <a:off x="1998663" y="3857625"/>
            <a:ext cx="4573588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82904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357686" y="1592714"/>
            <a:ext cx="392909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7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 smtClean="0"/>
              <a:t>2011.03.10.</a:t>
            </a:r>
            <a:endParaRPr lang="hu-HU"/>
          </a:p>
        </p:txBody>
      </p:sp>
      <p:sp>
        <p:nvSpPr>
          <p:cNvPr id="8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/>
              <a:t>Szolnoki Gazdasági Napok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zövegdoboz 6"/>
          <p:cNvSpPr txBox="1"/>
          <p:nvPr/>
        </p:nvSpPr>
        <p:spPr>
          <a:xfrm>
            <a:off x="7572375" y="6286500"/>
            <a:ext cx="1500188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hu-HU" sz="1000" b="1" dirty="0">
                <a:solidFill>
                  <a:schemeClr val="bg1"/>
                </a:solidFill>
              </a:rPr>
              <a:t>ELŐADÓ NEVE</a:t>
            </a:r>
            <a:br>
              <a:rPr lang="hu-HU" sz="1000" b="1" dirty="0">
                <a:solidFill>
                  <a:schemeClr val="bg1"/>
                </a:solidFill>
              </a:rPr>
            </a:br>
            <a:r>
              <a:rPr lang="hu-HU" sz="800" dirty="0">
                <a:solidFill>
                  <a:schemeClr val="bg1"/>
                </a:solidFill>
              </a:rPr>
              <a:t>Előadó titulusa</a:t>
            </a:r>
          </a:p>
        </p:txBody>
      </p:sp>
      <p:cxnSp>
        <p:nvCxnSpPr>
          <p:cNvPr id="8" name="Egyenes összekötő 7"/>
          <p:cNvCxnSpPr/>
          <p:nvPr/>
        </p:nvCxnSpPr>
        <p:spPr>
          <a:xfrm rot="5400000">
            <a:off x="2177256" y="3821907"/>
            <a:ext cx="4645025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dirty="0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9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 smtClean="0"/>
              <a:t>2011.03.10.</a:t>
            </a:r>
            <a:endParaRPr lang="hu-HU"/>
          </a:p>
        </p:txBody>
      </p:sp>
      <p:sp>
        <p:nvSpPr>
          <p:cNvPr id="10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/>
              <a:t>Szolnoki Gazdasági Napok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 smtClean="0"/>
              <a:t>2011.03.10.</a:t>
            </a:r>
            <a:endParaRPr lang="hu-HU"/>
          </a:p>
        </p:txBody>
      </p:sp>
      <p:sp>
        <p:nvSpPr>
          <p:cNvPr id="4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/>
              <a:t>Szolnoki Gazdasági Napok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 smtClean="0"/>
              <a:t>2011.03.10.</a:t>
            </a:r>
            <a:endParaRPr lang="hu-HU"/>
          </a:p>
        </p:txBody>
      </p:sp>
      <p:sp>
        <p:nvSpPr>
          <p:cNvPr id="3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/>
              <a:t>Szolnoki Gazdasági Napok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zövegdoboz 4"/>
          <p:cNvSpPr txBox="1"/>
          <p:nvPr/>
        </p:nvSpPr>
        <p:spPr>
          <a:xfrm>
            <a:off x="7358063" y="6286500"/>
            <a:ext cx="1714500" cy="4778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hu-HU" sz="1000" b="1" dirty="0" err="1">
                <a:solidFill>
                  <a:schemeClr val="bg1"/>
                </a:solidFill>
              </a:rPr>
              <a:t>Reka</a:t>
            </a:r>
            <a:r>
              <a:rPr lang="hu-HU" sz="1000" b="1" dirty="0">
                <a:solidFill>
                  <a:schemeClr val="bg1"/>
                </a:solidFill>
              </a:rPr>
              <a:t> Moksony</a:t>
            </a:r>
          </a:p>
          <a:p>
            <a:pPr algn="r">
              <a:defRPr/>
            </a:pPr>
            <a:r>
              <a:rPr lang="hu-HU" sz="700" b="1" dirty="0">
                <a:solidFill>
                  <a:schemeClr val="bg1"/>
                </a:solidFill>
              </a:rPr>
              <a:t>Head of Business </a:t>
            </a:r>
            <a:r>
              <a:rPr lang="hu-HU" sz="700" b="1" dirty="0" err="1">
                <a:solidFill>
                  <a:schemeClr val="bg1"/>
                </a:solidFill>
              </a:rPr>
              <a:t>Development</a:t>
            </a:r>
            <a:r>
              <a:rPr lang="hu-HU" sz="1000" b="1" dirty="0">
                <a:solidFill>
                  <a:schemeClr val="bg1"/>
                </a:solidFill>
              </a:rPr>
              <a:t/>
            </a:r>
            <a:br>
              <a:rPr lang="hu-HU" sz="1000" b="1" dirty="0">
                <a:solidFill>
                  <a:schemeClr val="bg1"/>
                </a:solidFill>
              </a:rPr>
            </a:br>
            <a:endParaRPr lang="hu-HU" sz="800" dirty="0">
              <a:solidFill>
                <a:schemeClr val="bg1"/>
              </a:solidFill>
            </a:endParaRPr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500694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158" y="273050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5500694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 smtClean="0"/>
              <a:t>2011.03.10.</a:t>
            </a:r>
            <a:endParaRPr lang="hu-HU"/>
          </a:p>
        </p:txBody>
      </p:sp>
      <p:sp>
        <p:nvSpPr>
          <p:cNvPr id="7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/>
              <a:t>Szolnoki Gazdasági Napok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zövegdoboz 4"/>
          <p:cNvSpPr txBox="1"/>
          <p:nvPr/>
        </p:nvSpPr>
        <p:spPr>
          <a:xfrm>
            <a:off x="7429500" y="6286500"/>
            <a:ext cx="1643063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hu-HU" sz="1000" b="1" dirty="0" err="1">
                <a:solidFill>
                  <a:schemeClr val="bg1"/>
                </a:solidFill>
              </a:rPr>
              <a:t>Reka</a:t>
            </a:r>
            <a:r>
              <a:rPr lang="hu-HU" sz="1000" b="1" dirty="0">
                <a:solidFill>
                  <a:schemeClr val="bg1"/>
                </a:solidFill>
              </a:rPr>
              <a:t> Moksony</a:t>
            </a:r>
            <a:br>
              <a:rPr lang="hu-HU" sz="1000" b="1" dirty="0">
                <a:solidFill>
                  <a:schemeClr val="bg1"/>
                </a:solidFill>
              </a:rPr>
            </a:br>
            <a:r>
              <a:rPr lang="hu-HU" sz="800" dirty="0">
                <a:solidFill>
                  <a:schemeClr val="bg1"/>
                </a:solidFill>
              </a:rPr>
              <a:t>Head of Business </a:t>
            </a:r>
            <a:r>
              <a:rPr lang="hu-HU" sz="800" dirty="0" err="1">
                <a:solidFill>
                  <a:schemeClr val="bg1"/>
                </a:solidFill>
              </a:rPr>
              <a:t>Development</a:t>
            </a:r>
            <a:endParaRPr lang="hu-HU" sz="800" dirty="0">
              <a:solidFill>
                <a:schemeClr val="bg1"/>
              </a:solidFill>
            </a:endParaRPr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500166" y="214290"/>
            <a:ext cx="6096043" cy="457203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u-HU" noProof="0" smtClean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 smtClean="0"/>
              <a:t>2011.03.10.</a:t>
            </a:r>
            <a:endParaRPr lang="hu-HU"/>
          </a:p>
        </p:txBody>
      </p:sp>
      <p:sp>
        <p:nvSpPr>
          <p:cNvPr id="7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/>
              <a:t>Szolnoki Gazdasági Napok</a:t>
            </a:r>
          </a:p>
        </p:txBody>
      </p:sp>
      <p:sp>
        <p:nvSpPr>
          <p:cNvPr id="8" name="Dia számának helye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FE36EDD5-617F-4A42-ABA7-C863069BBDA0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Cím hely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868362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hu-HU" dirty="0" smtClean="0"/>
              <a:t>Mintacím szerkesztése</a:t>
            </a:r>
          </a:p>
        </p:txBody>
      </p:sp>
      <p:sp>
        <p:nvSpPr>
          <p:cNvPr id="1027" name="Szöveg hely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dirty="0" smtClean="0"/>
              <a:t> 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</a:p>
          <a:p>
            <a:pPr lvl="4"/>
            <a:endParaRPr lang="hu-HU" dirty="0" smtClean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107363" y="5622925"/>
            <a:ext cx="9191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hu-HU" dirty="0" smtClean="0"/>
              <a:t>2013. május 2.</a:t>
            </a:r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2857500" y="62865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r>
              <a:rPr lang="hu-HU" dirty="0" smtClean="0"/>
              <a:t>CORSENET sajtótájékoztató</a:t>
            </a:r>
            <a:endParaRPr lang="hu-HU" dirty="0"/>
          </a:p>
        </p:txBody>
      </p:sp>
      <p:sp>
        <p:nvSpPr>
          <p:cNvPr id="6" name="Szövegdoboz 5"/>
          <p:cNvSpPr txBox="1"/>
          <p:nvPr/>
        </p:nvSpPr>
        <p:spPr>
          <a:xfrm>
            <a:off x="7308850" y="6237288"/>
            <a:ext cx="1835150" cy="41549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hu-HU" sz="1100" b="1" dirty="0" smtClean="0">
                <a:solidFill>
                  <a:schemeClr val="bg1"/>
                </a:solidFill>
              </a:rPr>
              <a:t>Gaizer Tamás</a:t>
            </a:r>
          </a:p>
          <a:p>
            <a:pPr algn="r">
              <a:defRPr/>
            </a:pPr>
            <a:r>
              <a:rPr lang="hu-HU" sz="1000" b="1" dirty="0" smtClean="0">
                <a:solidFill>
                  <a:schemeClr val="bg1"/>
                </a:solidFill>
              </a:rPr>
              <a:t>üzletág-vezető</a:t>
            </a:r>
            <a:endParaRPr lang="hu-HU" sz="1000" dirty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13" r:id="rId1"/>
    <p:sldLayoutId id="2147484209" r:id="rId2"/>
    <p:sldLayoutId id="2147484210" r:id="rId3"/>
    <p:sldLayoutId id="2147484214" r:id="rId4"/>
    <p:sldLayoutId id="2147484215" r:id="rId5"/>
    <p:sldLayoutId id="2147484211" r:id="rId6"/>
    <p:sldLayoutId id="2147484212" r:id="rId7"/>
    <p:sldLayoutId id="2147484216" r:id="rId8"/>
    <p:sldLayoutId id="2147484217" r:id="rId9"/>
    <p:sldLayoutId id="2147484218" r:id="rId10"/>
    <p:sldLayoutId id="2147484219" r:id="rId11"/>
    <p:sldLayoutId id="2147484220" r:id="rId12"/>
  </p:sldLayoutIdLst>
  <p:timing>
    <p:tnLst>
      <p:par>
        <p:cTn id="1" dur="indefinite" restart="never" nodeType="tmRoot"/>
      </p:par>
    </p:tnLst>
  </p:timing>
  <p:hf sldNum="0"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 kern="1200" baseline="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90000"/>
        <a:buBlip>
          <a:blip r:embed="rId15"/>
        </a:buBlip>
        <a:defRPr sz="3200" kern="1200" baseline="0">
          <a:solidFill>
            <a:schemeClr val="accent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100000"/>
        <a:buFont typeface="Wingdings" pitchFamily="2" charset="2"/>
        <a:buChar char="§"/>
        <a:defRPr sz="2400" kern="1200">
          <a:solidFill>
            <a:srgbClr val="6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400" kern="1200">
          <a:solidFill>
            <a:srgbClr val="900000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FF8080"/>
        </a:buClr>
        <a:buFont typeface="Wingdings" pitchFamily="2" charset="2"/>
        <a:buChar char="§"/>
        <a:defRPr sz="2000" kern="1200">
          <a:solidFill>
            <a:srgbClr val="FF404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FB9C6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cím 3"/>
          <p:cNvSpPr>
            <a:spLocks noGrp="1"/>
          </p:cNvSpPr>
          <p:nvPr>
            <p:ph type="subTitle" idx="1"/>
          </p:nvPr>
        </p:nvSpPr>
        <p:spPr>
          <a:xfrm>
            <a:off x="395537" y="3068960"/>
            <a:ext cx="8352928" cy="1004692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CORSENET </a:t>
            </a:r>
          </a:p>
          <a:p>
            <a:pPr algn="ctr"/>
            <a:r>
              <a:rPr lang="en-US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sajtótájékoztató</a:t>
            </a:r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és</a:t>
            </a:r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projektzáró</a:t>
            </a:r>
            <a:r>
              <a:rPr lang="hu-H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rendezvény</a:t>
            </a:r>
          </a:p>
          <a:p>
            <a:pPr algn="ctr"/>
            <a:r>
              <a:rPr lang="hu-HU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Gaizer</a:t>
            </a:r>
            <a:r>
              <a:rPr lang="hu-HU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Tamás, projektvezető</a:t>
            </a:r>
          </a:p>
          <a:p>
            <a:pPr algn="ctr"/>
            <a:r>
              <a:rPr lang="hu-HU" sz="20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2013. május 2. 11.00 Hotel Aquincum Budapest</a:t>
            </a:r>
            <a:endParaRPr lang="en-US" sz="20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Kép 4" descr="corsenet_website_design_logo_szoveggel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5537" y="0"/>
            <a:ext cx="2880320" cy="2913555"/>
          </a:xfrm>
          <a:prstGeom prst="rect">
            <a:avLst/>
          </a:prstGeom>
        </p:spPr>
      </p:pic>
      <p:pic>
        <p:nvPicPr>
          <p:cNvPr id="2" name="Kép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7655" y="500625"/>
            <a:ext cx="2682935" cy="956152"/>
          </a:xfrm>
          <a:prstGeom prst="rect">
            <a:avLst/>
          </a:prstGeom>
        </p:spPr>
      </p:pic>
      <p:pic>
        <p:nvPicPr>
          <p:cNvPr id="3" name="Kép 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7832" y="5661248"/>
            <a:ext cx="2702583" cy="107287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6804" y="409632"/>
            <a:ext cx="8229600" cy="1138138"/>
          </a:xfrm>
        </p:spPr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Web </a:t>
            </a:r>
            <a:r>
              <a:rPr lang="hu-HU" dirty="0" smtClean="0">
                <a:solidFill>
                  <a:srgbClr val="C00000"/>
                </a:solidFill>
              </a:rPr>
              <a:t>tartalomfigyelő</a:t>
            </a:r>
            <a:br>
              <a:rPr lang="hu-HU" dirty="0" smtClean="0">
                <a:solidFill>
                  <a:srgbClr val="C00000"/>
                </a:solidFill>
              </a:rPr>
            </a:br>
            <a:r>
              <a:rPr lang="hu-HU" dirty="0" smtClean="0">
                <a:solidFill>
                  <a:srgbClr val="C00000"/>
                </a:solidFill>
              </a:rPr>
              <a:t>architektúrája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11" name="Lekerekített téglalap 10"/>
          <p:cNvSpPr/>
          <p:nvPr/>
        </p:nvSpPr>
        <p:spPr>
          <a:xfrm>
            <a:off x="2483768" y="4653136"/>
            <a:ext cx="2952328" cy="432048"/>
          </a:xfrm>
          <a:prstGeom prst="roundRect">
            <a:avLst>
              <a:gd name="adj" fmla="val 50000"/>
            </a:avLst>
          </a:prstGeom>
          <a:solidFill>
            <a:srgbClr val="FF99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400" b="1" dirty="0" smtClean="0"/>
              <a:t>Kollaborációs rendszer</a:t>
            </a:r>
            <a:r>
              <a:rPr lang="en-US" sz="1400" b="1" dirty="0" smtClean="0"/>
              <a:t> (SMARTNET)</a:t>
            </a:r>
            <a:endParaRPr lang="en-US" sz="1400" b="1" dirty="0"/>
          </a:p>
        </p:txBody>
      </p:sp>
      <p:sp>
        <p:nvSpPr>
          <p:cNvPr id="13" name="Lekerekített téglalap 12"/>
          <p:cNvSpPr/>
          <p:nvPr/>
        </p:nvSpPr>
        <p:spPr>
          <a:xfrm>
            <a:off x="6538573" y="2931929"/>
            <a:ext cx="2039474" cy="432048"/>
          </a:xfrm>
          <a:prstGeom prst="roundRect">
            <a:avLst>
              <a:gd name="adj" fmla="val 50000"/>
            </a:avLst>
          </a:prstGeom>
          <a:solidFill>
            <a:srgbClr val="FF99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WEB </a:t>
            </a:r>
            <a:r>
              <a:rPr lang="hu-HU" sz="1400" b="1" dirty="0" smtClean="0"/>
              <a:t>tartalom</a:t>
            </a:r>
            <a:endParaRPr lang="en-US" sz="1400" b="1" dirty="0"/>
          </a:p>
        </p:txBody>
      </p:sp>
      <p:sp>
        <p:nvSpPr>
          <p:cNvPr id="16" name="Lekerekített téglalap 15"/>
          <p:cNvSpPr/>
          <p:nvPr/>
        </p:nvSpPr>
        <p:spPr>
          <a:xfrm>
            <a:off x="5508104" y="4653136"/>
            <a:ext cx="3069943" cy="432048"/>
          </a:xfrm>
          <a:prstGeom prst="roundRect">
            <a:avLst>
              <a:gd name="adj" fmla="val 50000"/>
            </a:avLst>
          </a:prstGeom>
          <a:solidFill>
            <a:srgbClr val="FF99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400" b="1" dirty="0" smtClean="0"/>
              <a:t>Fájl feltöltés</a:t>
            </a:r>
            <a:r>
              <a:rPr lang="en-US" sz="1400" b="1" dirty="0" smtClean="0"/>
              <a:t> (.doc, .</a:t>
            </a:r>
            <a:r>
              <a:rPr lang="en-US" sz="1400" b="1" dirty="0" err="1" smtClean="0"/>
              <a:t>pdf</a:t>
            </a:r>
            <a:r>
              <a:rPr lang="en-US" sz="1400" b="1" dirty="0" smtClean="0"/>
              <a:t>, </a:t>
            </a:r>
            <a:r>
              <a:rPr lang="hu-HU" sz="1400" b="1" dirty="0" err="1" smtClean="0"/>
              <a:t>stb</a:t>
            </a:r>
            <a:r>
              <a:rPr lang="en-US" sz="1400" b="1" dirty="0" smtClean="0"/>
              <a:t>.)</a:t>
            </a:r>
            <a:endParaRPr lang="en-US" sz="1400" b="1" dirty="0"/>
          </a:p>
        </p:txBody>
      </p:sp>
      <p:sp>
        <p:nvSpPr>
          <p:cNvPr id="17" name="Téglalap 16"/>
          <p:cNvSpPr/>
          <p:nvPr/>
        </p:nvSpPr>
        <p:spPr>
          <a:xfrm>
            <a:off x="1305241" y="3816738"/>
            <a:ext cx="7272808" cy="3658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400" b="1" dirty="0" smtClean="0"/>
              <a:t>Felhasználói preferenciák kiértékelése, hangolása</a:t>
            </a:r>
            <a:endParaRPr lang="en-US" sz="1400" b="1" dirty="0"/>
          </a:p>
        </p:txBody>
      </p:sp>
      <p:sp>
        <p:nvSpPr>
          <p:cNvPr id="18" name="Lekerekített téglalap 17"/>
          <p:cNvSpPr/>
          <p:nvPr/>
        </p:nvSpPr>
        <p:spPr>
          <a:xfrm>
            <a:off x="1305241" y="2931929"/>
            <a:ext cx="4968552" cy="432048"/>
          </a:xfrm>
          <a:prstGeom prst="roundRect">
            <a:avLst>
              <a:gd name="adj" fmla="val 50000"/>
            </a:avLst>
          </a:prstGeom>
          <a:solidFill>
            <a:srgbClr val="FF99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400" b="1" dirty="0" smtClean="0"/>
              <a:t>Felhasználó-specifikus tag-felhő</a:t>
            </a:r>
            <a:endParaRPr lang="en-US" sz="1400" b="1" dirty="0"/>
          </a:p>
        </p:txBody>
      </p:sp>
      <p:sp>
        <p:nvSpPr>
          <p:cNvPr id="19" name="Téglalap 18"/>
          <p:cNvSpPr/>
          <p:nvPr/>
        </p:nvSpPr>
        <p:spPr>
          <a:xfrm>
            <a:off x="611560" y="2132856"/>
            <a:ext cx="7940089" cy="3658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400" b="1" dirty="0" smtClean="0"/>
              <a:t>Megjelenítési réteg</a:t>
            </a:r>
            <a:r>
              <a:rPr lang="en-US" sz="1400" b="1" dirty="0" smtClean="0"/>
              <a:t> (</a:t>
            </a:r>
            <a:r>
              <a:rPr lang="hu-HU" sz="1400" b="1" dirty="0" smtClean="0"/>
              <a:t>web-alkalmazás, </a:t>
            </a:r>
            <a:r>
              <a:rPr lang="hu-HU" sz="1400" b="1" dirty="0" err="1" smtClean="0"/>
              <a:t>Android</a:t>
            </a:r>
            <a:r>
              <a:rPr lang="hu-HU" sz="1400" b="1" dirty="0" smtClean="0"/>
              <a:t> és </a:t>
            </a:r>
            <a:r>
              <a:rPr lang="hu-HU" sz="1400" b="1" dirty="0" err="1" smtClean="0"/>
              <a:t>iOS</a:t>
            </a:r>
            <a:r>
              <a:rPr lang="hu-HU" sz="1400" b="1" dirty="0" smtClean="0"/>
              <a:t> </a:t>
            </a:r>
            <a:r>
              <a:rPr lang="hu-HU" sz="1400" b="1" dirty="0" err="1" smtClean="0"/>
              <a:t>app</a:t>
            </a:r>
            <a:r>
              <a:rPr lang="en-US" sz="1400" b="1" dirty="0" smtClean="0"/>
              <a:t>)</a:t>
            </a:r>
            <a:endParaRPr lang="en-US" sz="1400" b="1" dirty="0"/>
          </a:p>
        </p:txBody>
      </p:sp>
      <p:sp>
        <p:nvSpPr>
          <p:cNvPr id="21" name="Jobbra nyíl 20"/>
          <p:cNvSpPr/>
          <p:nvPr/>
        </p:nvSpPr>
        <p:spPr>
          <a:xfrm rot="16200000">
            <a:off x="6899059" y="4329100"/>
            <a:ext cx="28803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Jobbra nyíl 21"/>
          <p:cNvSpPr/>
          <p:nvPr/>
        </p:nvSpPr>
        <p:spPr>
          <a:xfrm rot="16200000">
            <a:off x="1402382" y="4325325"/>
            <a:ext cx="28803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Jobbra nyíl 23"/>
          <p:cNvSpPr/>
          <p:nvPr/>
        </p:nvSpPr>
        <p:spPr>
          <a:xfrm rot="16200000">
            <a:off x="7387896" y="2606738"/>
            <a:ext cx="28803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Jobbra nyíl 25"/>
          <p:cNvSpPr/>
          <p:nvPr/>
        </p:nvSpPr>
        <p:spPr>
          <a:xfrm rot="16200000">
            <a:off x="3815916" y="4339293"/>
            <a:ext cx="28803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Lekerekített téglalap 26"/>
          <p:cNvSpPr/>
          <p:nvPr/>
        </p:nvSpPr>
        <p:spPr>
          <a:xfrm>
            <a:off x="637959" y="4653136"/>
            <a:ext cx="1701793" cy="432048"/>
          </a:xfrm>
          <a:prstGeom prst="roundRect">
            <a:avLst>
              <a:gd name="adj" fmla="val 50000"/>
            </a:avLst>
          </a:prstGeom>
          <a:solidFill>
            <a:srgbClr val="FF99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400" b="1" dirty="0" smtClean="0"/>
              <a:t>Felhasználói visszacsatolás</a:t>
            </a:r>
            <a:endParaRPr lang="en-US" sz="1400" b="1" dirty="0"/>
          </a:p>
        </p:txBody>
      </p:sp>
      <p:sp>
        <p:nvSpPr>
          <p:cNvPr id="28" name="Jobbra nyíl 27"/>
          <p:cNvSpPr/>
          <p:nvPr/>
        </p:nvSpPr>
        <p:spPr>
          <a:xfrm rot="5400000">
            <a:off x="-59996" y="3431915"/>
            <a:ext cx="2010394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Jobbra nyíl 28"/>
          <p:cNvSpPr/>
          <p:nvPr/>
        </p:nvSpPr>
        <p:spPr>
          <a:xfrm rot="16200000">
            <a:off x="4437588" y="2606738"/>
            <a:ext cx="28803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Jobbra nyíl 29"/>
          <p:cNvSpPr/>
          <p:nvPr/>
        </p:nvSpPr>
        <p:spPr>
          <a:xfrm rot="16200000">
            <a:off x="4437588" y="3471989"/>
            <a:ext cx="28803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" name="Kép 1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7832" y="5661248"/>
            <a:ext cx="2702583" cy="1072871"/>
          </a:xfrm>
          <a:prstGeom prst="rect">
            <a:avLst/>
          </a:prstGeom>
        </p:spPr>
      </p:pic>
      <p:pic>
        <p:nvPicPr>
          <p:cNvPr id="25" name="Kép 2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7655" y="500625"/>
            <a:ext cx="2682935" cy="956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3418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rgbClr val="C00000"/>
                </a:solidFill>
              </a:rPr>
              <a:t>Tartalomfigyelő előnyei</a:t>
            </a:r>
            <a:endParaRPr lang="hu-HU" dirty="0">
              <a:solidFill>
                <a:srgbClr val="C0000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 Érdeklődéshez igazított hírkeresés</a:t>
            </a:r>
          </a:p>
          <a:p>
            <a:r>
              <a:rPr lang="hu-HU" dirty="0"/>
              <a:t> </a:t>
            </a:r>
            <a:r>
              <a:rPr lang="hu-HU" dirty="0" smtClean="0"/>
              <a:t>Naponta akár több ezer hír figyelésével automatikusan választja ki a felhasználót leginkább érdeklő híreket (jelenleg kb. 40 hírcsatornán, napi 4-500 hírből válogatunk)</a:t>
            </a:r>
          </a:p>
          <a:p>
            <a:r>
              <a:rPr lang="hu-HU" dirty="0"/>
              <a:t> </a:t>
            </a:r>
            <a:r>
              <a:rPr lang="hu-HU" dirty="0" smtClean="0"/>
              <a:t>Egyszerűen használható web-alkalmazás</a:t>
            </a:r>
          </a:p>
          <a:p>
            <a:r>
              <a:rPr lang="hu-HU" dirty="0"/>
              <a:t> </a:t>
            </a:r>
            <a:r>
              <a:rPr lang="hu-HU" dirty="0" err="1" smtClean="0"/>
              <a:t>Okostelefonnal</a:t>
            </a:r>
            <a:r>
              <a:rPr lang="hu-HU" dirty="0" smtClean="0"/>
              <a:t>, </a:t>
            </a:r>
            <a:r>
              <a:rPr lang="hu-HU" dirty="0" err="1" smtClean="0"/>
              <a:t>tablettel</a:t>
            </a:r>
            <a:r>
              <a:rPr lang="hu-HU" dirty="0" smtClean="0"/>
              <a:t> is használható, kérhetők a hírek e-mailben is</a:t>
            </a:r>
            <a:endParaRPr lang="hu-HU" dirty="0"/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7832" y="5661248"/>
            <a:ext cx="2702583" cy="1072871"/>
          </a:xfrm>
          <a:prstGeom prst="rect">
            <a:avLst/>
          </a:prstGeom>
        </p:spPr>
      </p:pic>
      <p:pic>
        <p:nvPicPr>
          <p:cNvPr id="6" name="Kép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7655" y="500625"/>
            <a:ext cx="2682935" cy="956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9679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rgbClr val="C00000"/>
                </a:solidFill>
              </a:rPr>
              <a:t>További elképzelések</a:t>
            </a:r>
            <a:endParaRPr lang="hu-HU" dirty="0">
              <a:solidFill>
                <a:srgbClr val="C0000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 Web tartalomfigyelő:</a:t>
            </a:r>
          </a:p>
          <a:p>
            <a:pPr lvl="1"/>
            <a:r>
              <a:rPr lang="hu-HU" dirty="0" smtClean="0"/>
              <a:t>Néhány hónapos próbaüzem, díjmentes hozzáférés a Régens ügyfélkörben</a:t>
            </a:r>
          </a:p>
          <a:p>
            <a:pPr lvl="1"/>
            <a:r>
              <a:rPr lang="hu-HU" dirty="0" smtClean="0"/>
              <a:t>Egyszerűsített hozzáférés egyéni felhasználásra</a:t>
            </a:r>
          </a:p>
          <a:p>
            <a:pPr lvl="1"/>
            <a:r>
              <a:rPr lang="hu-HU" dirty="0" smtClean="0"/>
              <a:t>Közép- és nagyvállalati körben: bevezetési projekt (vállalati tartalomelemzés alapján felhasználói profilok kialakítása a CORSENET K+F eszköztár segítségével)</a:t>
            </a:r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7832" y="5661248"/>
            <a:ext cx="2702583" cy="1072871"/>
          </a:xfrm>
          <a:prstGeom prst="rect">
            <a:avLst/>
          </a:prstGeom>
        </p:spPr>
      </p:pic>
      <p:pic>
        <p:nvPicPr>
          <p:cNvPr id="6" name="Kép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7655" y="500625"/>
            <a:ext cx="2682935" cy="956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3386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512" y="2996952"/>
            <a:ext cx="8786812" cy="1362075"/>
          </a:xfrm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pPr algn="ctr">
              <a:defRPr/>
            </a:pPr>
            <a:r>
              <a:rPr lang="hu-HU" dirty="0" smtClean="0">
                <a:solidFill>
                  <a:srgbClr val="C00000"/>
                </a:solidFill>
              </a:rPr>
              <a:t>Köszönjük a figyelmet!</a:t>
            </a:r>
            <a:endParaRPr lang="hu-HU" dirty="0">
              <a:solidFill>
                <a:srgbClr val="C00000"/>
              </a:solidFill>
            </a:endParaRPr>
          </a:p>
        </p:txBody>
      </p:sp>
      <p:sp>
        <p:nvSpPr>
          <p:cNvPr id="24579" name="Szöveg helye 2"/>
          <p:cNvSpPr>
            <a:spLocks noGrp="1"/>
          </p:cNvSpPr>
          <p:nvPr>
            <p:ph type="body" idx="1"/>
          </p:nvPr>
        </p:nvSpPr>
        <p:spPr>
          <a:xfrm>
            <a:off x="395536" y="4653136"/>
            <a:ext cx="7772400" cy="780107"/>
          </a:xfrm>
        </p:spPr>
        <p:txBody>
          <a:bodyPr/>
          <a:lstStyle/>
          <a:p>
            <a:r>
              <a:rPr lang="hu-HU" b="1" dirty="0" err="1" smtClean="0"/>
              <a:t>Gaizer</a:t>
            </a:r>
            <a:r>
              <a:rPr lang="hu-HU" b="1" dirty="0" smtClean="0"/>
              <a:t> Tamás, projektvezető</a:t>
            </a:r>
          </a:p>
          <a:p>
            <a:r>
              <a:rPr lang="hu-HU" b="1" dirty="0" err="1" smtClean="0"/>
              <a:t>gaizer.tamas</a:t>
            </a:r>
            <a:r>
              <a:rPr lang="hu-HU" b="1" dirty="0" smtClean="0"/>
              <a:t>@</a:t>
            </a:r>
            <a:r>
              <a:rPr lang="hu-HU" b="1" dirty="0" err="1" smtClean="0"/>
              <a:t>regens.hu</a:t>
            </a:r>
            <a:endParaRPr lang="hu-HU" b="1" dirty="0" smtClean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7832" y="5661248"/>
            <a:ext cx="2702583" cy="1072871"/>
          </a:xfrm>
          <a:prstGeom prst="rect">
            <a:avLst/>
          </a:prstGeom>
        </p:spPr>
      </p:pic>
      <p:pic>
        <p:nvPicPr>
          <p:cNvPr id="5" name="Kép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7655" y="500625"/>
            <a:ext cx="2682935" cy="95615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rgbClr val="C00000"/>
                </a:solidFill>
              </a:rPr>
              <a:t>CORSENET projekt</a:t>
            </a:r>
            <a:endParaRPr lang="hu-HU" dirty="0">
              <a:solidFill>
                <a:srgbClr val="C0000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 </a:t>
            </a:r>
            <a:r>
              <a:rPr lang="hu-HU" b="1" dirty="0" smtClean="0"/>
              <a:t>CORSENET</a:t>
            </a:r>
            <a:r>
              <a:rPr lang="hu-HU" dirty="0" smtClean="0"/>
              <a:t> = </a:t>
            </a:r>
            <a:r>
              <a:rPr lang="hu-HU" b="1" dirty="0" err="1" smtClean="0"/>
              <a:t>COR</a:t>
            </a:r>
            <a:r>
              <a:rPr lang="hu-HU" dirty="0" err="1" smtClean="0"/>
              <a:t>porate</a:t>
            </a:r>
            <a:r>
              <a:rPr lang="hu-HU" dirty="0" smtClean="0"/>
              <a:t> </a:t>
            </a:r>
            <a:r>
              <a:rPr lang="hu-HU" b="1" dirty="0" err="1" smtClean="0"/>
              <a:t>SE</a:t>
            </a:r>
            <a:r>
              <a:rPr lang="hu-HU" dirty="0" err="1" smtClean="0"/>
              <a:t>mantic</a:t>
            </a:r>
            <a:r>
              <a:rPr lang="hu-HU" dirty="0" smtClean="0"/>
              <a:t> </a:t>
            </a:r>
            <a:r>
              <a:rPr lang="hu-HU" b="1" dirty="0" err="1" smtClean="0"/>
              <a:t>NET</a:t>
            </a:r>
            <a:r>
              <a:rPr lang="hu-HU" dirty="0" err="1" smtClean="0"/>
              <a:t>work</a:t>
            </a:r>
            <a:endParaRPr lang="hu-HU" dirty="0" smtClean="0"/>
          </a:p>
          <a:p>
            <a:r>
              <a:rPr lang="hu-HU" b="1" dirty="0"/>
              <a:t> </a:t>
            </a:r>
            <a:r>
              <a:rPr lang="hu-HU" dirty="0" smtClean="0"/>
              <a:t>Futamidő: három év (</a:t>
            </a:r>
            <a:r>
              <a:rPr lang="hu-HU" b="1" dirty="0" smtClean="0"/>
              <a:t>2010. április 1 – 2013. március 31.</a:t>
            </a:r>
            <a:r>
              <a:rPr lang="hu-HU" dirty="0" smtClean="0"/>
              <a:t>)</a:t>
            </a:r>
          </a:p>
          <a:p>
            <a:r>
              <a:rPr lang="hu-HU" dirty="0" smtClean="0"/>
              <a:t> GOP-1.1.1-09/1-2009-0016 számú, </a:t>
            </a:r>
            <a:r>
              <a:rPr lang="hu-HU" b="1" dirty="0" smtClean="0"/>
              <a:t>MAG </a:t>
            </a:r>
            <a:r>
              <a:rPr lang="hu-HU" b="1" dirty="0" err="1" smtClean="0"/>
              <a:t>Zrt-vel</a:t>
            </a:r>
            <a:r>
              <a:rPr lang="hu-HU" dirty="0" smtClean="0"/>
              <a:t> kötött támogatási szerződés alapján</a:t>
            </a:r>
          </a:p>
          <a:p>
            <a:r>
              <a:rPr lang="hu-HU" dirty="0"/>
              <a:t> </a:t>
            </a:r>
            <a:r>
              <a:rPr lang="hu-HU" dirty="0" smtClean="0"/>
              <a:t>Megvalósítás helye: </a:t>
            </a:r>
            <a:r>
              <a:rPr lang="hu-HU" b="1" dirty="0" smtClean="0"/>
              <a:t>Régens Zrt. </a:t>
            </a:r>
            <a:r>
              <a:rPr lang="hu-HU" b="1" dirty="0"/>
              <a:t>S</a:t>
            </a:r>
            <a:r>
              <a:rPr lang="hu-HU" b="1" dirty="0" smtClean="0"/>
              <a:t>zegedi Iroda</a:t>
            </a:r>
          </a:p>
          <a:p>
            <a:r>
              <a:rPr lang="hu-HU" dirty="0"/>
              <a:t> </a:t>
            </a:r>
            <a:r>
              <a:rPr lang="hu-HU" dirty="0" smtClean="0"/>
              <a:t>Költségvetés: </a:t>
            </a:r>
            <a:r>
              <a:rPr lang="hu-HU" b="1" dirty="0" smtClean="0"/>
              <a:t>147 </a:t>
            </a:r>
            <a:r>
              <a:rPr lang="hu-HU" b="1" dirty="0" err="1" smtClean="0"/>
              <a:t>mFt</a:t>
            </a:r>
            <a:r>
              <a:rPr lang="hu-HU" b="1" dirty="0" smtClean="0"/>
              <a:t>, az EU és a Magyar Állam 68%-os finanszírozás</a:t>
            </a:r>
            <a:endParaRPr lang="hu-HU" b="1" dirty="0"/>
          </a:p>
          <a:p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hu-HU" dirty="0" smtClean="0"/>
              <a:t>2013. május 2.</a:t>
            </a:r>
            <a:endParaRPr lang="hu-HU" dirty="0"/>
          </a:p>
        </p:txBody>
      </p:sp>
      <p:pic>
        <p:nvPicPr>
          <p:cNvPr id="7" name="Kép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7832" y="5661248"/>
            <a:ext cx="2702583" cy="1072871"/>
          </a:xfrm>
          <a:prstGeom prst="rect">
            <a:avLst/>
          </a:prstGeom>
        </p:spPr>
      </p:pic>
      <p:pic>
        <p:nvPicPr>
          <p:cNvPr id="9" name="Kép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7655" y="500625"/>
            <a:ext cx="2682935" cy="956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2422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rgbClr val="C00000"/>
                </a:solidFill>
              </a:rPr>
              <a:t>Alapötlet</a:t>
            </a:r>
            <a:endParaRPr lang="hu-HU" dirty="0">
              <a:solidFill>
                <a:srgbClr val="C0000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525963"/>
          </a:xfrm>
        </p:spPr>
        <p:txBody>
          <a:bodyPr/>
          <a:lstStyle/>
          <a:p>
            <a:r>
              <a:rPr lang="hu-HU" sz="2800" dirty="0" smtClean="0"/>
              <a:t>Hogyan lehet a weben a kollégák munkáját támogató információt szerezni?</a:t>
            </a:r>
          </a:p>
          <a:p>
            <a:r>
              <a:rPr lang="hu-HU" sz="2800" dirty="0" smtClean="0"/>
              <a:t>A szervezetek rengeteg kihasználatlan (részben felhasznált) elektronikus adattal rendelkeznek</a:t>
            </a:r>
          </a:p>
          <a:p>
            <a:r>
              <a:rPr lang="hu-HU" sz="2800" dirty="0" smtClean="0"/>
              <a:t>Ezen tartalom feldolgozása, elemzése által</a:t>
            </a:r>
          </a:p>
          <a:p>
            <a:pPr lvl="1"/>
            <a:r>
              <a:rPr lang="hu-HU" sz="2000" dirty="0" smtClean="0"/>
              <a:t>magáról a szervezetről is többet tudhatunk</a:t>
            </a:r>
          </a:p>
          <a:p>
            <a:pPr lvl="1"/>
            <a:r>
              <a:rPr lang="hu-HU" sz="2000" dirty="0" smtClean="0"/>
              <a:t>könnyebben kereshetünk a weben folyamatosan megjelenő új hírekre, információkra</a:t>
            </a:r>
          </a:p>
          <a:p>
            <a:pPr lvl="2"/>
            <a:r>
              <a:rPr lang="hu-HU" sz="1800" dirty="0" smtClean="0"/>
              <a:t>leegyszerűsítve: az ERP rendszerekből tudhatjuk, hogy az egyes ügyintézők kikkel tartják a kapcsolatot  / milyen földrajzi területek érdekesek számukra -&gt; kereshetünk számukra a weben az adott ügyféllel / adott területtel kapcsolatos friss információt</a:t>
            </a:r>
          </a:p>
          <a:p>
            <a:pPr lvl="2"/>
            <a:endParaRPr lang="hu-HU" dirty="0"/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7832" y="5661248"/>
            <a:ext cx="2702583" cy="1072871"/>
          </a:xfrm>
          <a:prstGeom prst="rect">
            <a:avLst/>
          </a:prstGeom>
        </p:spPr>
      </p:pic>
      <p:pic>
        <p:nvPicPr>
          <p:cNvPr id="8" name="Kép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7655" y="500625"/>
            <a:ext cx="2682935" cy="956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7650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3200" dirty="0" smtClean="0">
                <a:solidFill>
                  <a:srgbClr val="C00000"/>
                </a:solidFill>
              </a:rPr>
              <a:t>Hasznosítható vállalati tartalom</a:t>
            </a:r>
            <a:endParaRPr lang="hu-HU" sz="3200" dirty="0">
              <a:solidFill>
                <a:srgbClr val="C0000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sz="2800" dirty="0" smtClean="0"/>
              <a:t> </a:t>
            </a:r>
            <a:r>
              <a:rPr lang="hu-HU" sz="2400" dirty="0" smtClean="0"/>
              <a:t>Üzleti alkalmazások (ERP rendszerek, pl. rendelés-nyilvántartó, számlázás):</a:t>
            </a:r>
          </a:p>
          <a:p>
            <a:pPr lvl="1"/>
            <a:r>
              <a:rPr lang="hu-HU" sz="2000" dirty="0" smtClean="0"/>
              <a:t> termék-, ügyfélforgalmi-, kapcsolattartó adatok</a:t>
            </a:r>
          </a:p>
          <a:p>
            <a:r>
              <a:rPr lang="hu-HU" sz="2400" dirty="0"/>
              <a:t> </a:t>
            </a:r>
            <a:r>
              <a:rPr lang="hu-HU" sz="2400" dirty="0" smtClean="0"/>
              <a:t>Vállalati kollaborációs (csoportmunka-támogató) rendszerek: </a:t>
            </a:r>
          </a:p>
          <a:p>
            <a:pPr lvl="1"/>
            <a:r>
              <a:rPr lang="hu-HU" sz="2000" dirty="0" smtClean="0"/>
              <a:t>kontaktok, e-mailek, megosztott dokumentumok</a:t>
            </a:r>
          </a:p>
          <a:p>
            <a:r>
              <a:rPr lang="hu-HU" sz="2400" dirty="0"/>
              <a:t> </a:t>
            </a:r>
            <a:r>
              <a:rPr lang="hu-HU" sz="2400" dirty="0" smtClean="0"/>
              <a:t>Strukturálatlan adatok:</a:t>
            </a:r>
          </a:p>
          <a:p>
            <a:pPr lvl="1"/>
            <a:r>
              <a:rPr lang="hu-HU" sz="2000" dirty="0" smtClean="0"/>
              <a:t>Lokális és hálózati könyvtárakban fellelhető egyéb dokumentumok</a:t>
            </a:r>
          </a:p>
          <a:p>
            <a:r>
              <a:rPr lang="hu-HU" sz="2400" b="1" dirty="0" smtClean="0"/>
              <a:t>Mindezekből építhető egy, a szervezet munkatársainak érdeklődését leíró (szemantikus) adatbázis</a:t>
            </a:r>
          </a:p>
          <a:p>
            <a:r>
              <a:rPr lang="hu-HU" sz="2400" b="1" dirty="0" smtClean="0"/>
              <a:t>A szemantikus adatbázis segítségével automatizált web-tartalomfigyelés végezhető</a:t>
            </a:r>
          </a:p>
          <a:p>
            <a:pPr marL="0" indent="0">
              <a:buNone/>
            </a:pPr>
            <a:endParaRPr lang="hu-HU" dirty="0" smtClean="0"/>
          </a:p>
          <a:p>
            <a:pPr lvl="1"/>
            <a:endParaRPr lang="hu-HU" dirty="0"/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7832" y="5661248"/>
            <a:ext cx="2702583" cy="1072871"/>
          </a:xfrm>
          <a:prstGeom prst="rect">
            <a:avLst/>
          </a:prstGeom>
        </p:spPr>
      </p:pic>
      <p:pic>
        <p:nvPicPr>
          <p:cNvPr id="8" name="Kép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7655" y="500625"/>
            <a:ext cx="2682935" cy="956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8156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rgbClr val="C00000"/>
                </a:solidFill>
              </a:rPr>
              <a:t>Szemantikus Web</a:t>
            </a:r>
            <a:endParaRPr lang="hu-HU" dirty="0">
              <a:solidFill>
                <a:srgbClr val="C0000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sz="2800" dirty="0" smtClean="0"/>
              <a:t> Kezdeményezés (W3C) a világhálón alkalmazandó közös adatformátumra</a:t>
            </a:r>
          </a:p>
          <a:p>
            <a:r>
              <a:rPr lang="hu-HU" sz="2800" dirty="0"/>
              <a:t> </a:t>
            </a:r>
            <a:r>
              <a:rPr lang="hu-HU" sz="2800" dirty="0" smtClean="0"/>
              <a:t>Kevéssé strukturált adatok adathálóvá konvertálása</a:t>
            </a:r>
          </a:p>
          <a:p>
            <a:r>
              <a:rPr lang="hu-HU" sz="2800" dirty="0"/>
              <a:t> </a:t>
            </a:r>
            <a:r>
              <a:rPr lang="hu-HU" sz="2800" dirty="0" smtClean="0"/>
              <a:t>Új, a korábbi relációs modelltől elveiben eltérő adatmodellezés</a:t>
            </a:r>
          </a:p>
          <a:p>
            <a:r>
              <a:rPr lang="hu-HU" sz="2800" dirty="0"/>
              <a:t> </a:t>
            </a:r>
            <a:r>
              <a:rPr lang="hu-HU" sz="2800" dirty="0" smtClean="0"/>
              <a:t>Az új adatmodell előnye: </a:t>
            </a:r>
          </a:p>
          <a:p>
            <a:pPr lvl="1"/>
            <a:r>
              <a:rPr lang="hu-HU" sz="2000" dirty="0" smtClean="0"/>
              <a:t>sokkal jobban támogatja a szabály-alapú következtetéseket</a:t>
            </a:r>
          </a:p>
          <a:p>
            <a:pPr lvl="1"/>
            <a:r>
              <a:rPr lang="hu-HU" sz="2000" dirty="0" smtClean="0"/>
              <a:t>adatbázisok összekapcsolhatók („web of </a:t>
            </a:r>
            <a:r>
              <a:rPr lang="hu-HU" sz="2000" dirty="0" err="1" smtClean="0"/>
              <a:t>data</a:t>
            </a:r>
            <a:r>
              <a:rPr lang="hu-HU" sz="2000" dirty="0" smtClean="0"/>
              <a:t>”, LOD- felhő, </a:t>
            </a:r>
            <a:r>
              <a:rPr lang="hu-HU" sz="2000" dirty="0" err="1" smtClean="0"/>
              <a:t>DBPedia</a:t>
            </a:r>
            <a:r>
              <a:rPr lang="hu-HU" sz="2000" dirty="0" smtClean="0"/>
              <a:t>) </a:t>
            </a:r>
          </a:p>
          <a:p>
            <a:pPr marL="0" indent="0">
              <a:buNone/>
            </a:pPr>
            <a:endParaRPr lang="hu-HU" sz="2800" dirty="0"/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7832" y="5661248"/>
            <a:ext cx="2702583" cy="1072871"/>
          </a:xfrm>
          <a:prstGeom prst="rect">
            <a:avLst/>
          </a:prstGeom>
        </p:spPr>
      </p:pic>
      <p:pic>
        <p:nvPicPr>
          <p:cNvPr id="7" name="Kép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7655" y="500625"/>
            <a:ext cx="2682935" cy="956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5837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>
                <a:solidFill>
                  <a:srgbClr val="C00000"/>
                </a:solidFill>
              </a:rPr>
              <a:t>CORSENET </a:t>
            </a:r>
            <a:r>
              <a:rPr lang="hu-HU" dirty="0" smtClean="0">
                <a:solidFill>
                  <a:srgbClr val="C00000"/>
                </a:solidFill>
              </a:rPr>
              <a:t>architektúra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107363" y="5334894"/>
            <a:ext cx="919162" cy="365125"/>
          </a:xfrm>
        </p:spPr>
        <p:txBody>
          <a:bodyPr/>
          <a:lstStyle/>
          <a:p>
            <a:pPr>
              <a:defRPr/>
            </a:pPr>
            <a:r>
              <a:rPr lang="hu-HU" dirty="0" err="1" smtClean="0"/>
              <a:t>Feb</a:t>
            </a:r>
            <a:r>
              <a:rPr lang="hu-HU" dirty="0" smtClean="0"/>
              <a:t> 5, 2013</a:t>
            </a:r>
            <a:endParaRPr lang="hu-HU" dirty="0"/>
          </a:p>
        </p:txBody>
      </p:sp>
      <p:sp>
        <p:nvSpPr>
          <p:cNvPr id="6" name="Lekerekített téglalap 5"/>
          <p:cNvSpPr/>
          <p:nvPr/>
        </p:nvSpPr>
        <p:spPr>
          <a:xfrm>
            <a:off x="710925" y="5157193"/>
            <a:ext cx="2160240" cy="432048"/>
          </a:xfrm>
          <a:prstGeom prst="roundRect">
            <a:avLst>
              <a:gd name="adj" fmla="val 50000"/>
            </a:avLst>
          </a:prstGeom>
          <a:solidFill>
            <a:srgbClr val="FF99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400" b="1" dirty="0" smtClean="0"/>
              <a:t>Üzleti rendszerek</a:t>
            </a:r>
            <a:r>
              <a:rPr lang="en-US" sz="1400" b="1" dirty="0" smtClean="0"/>
              <a:t> (ERP, </a:t>
            </a:r>
            <a:r>
              <a:rPr lang="hu-HU" sz="1400" b="1" dirty="0" smtClean="0"/>
              <a:t>stb.</a:t>
            </a:r>
            <a:r>
              <a:rPr lang="en-US" sz="1400" b="1" dirty="0" smtClean="0"/>
              <a:t>)</a:t>
            </a:r>
            <a:endParaRPr lang="en-US" sz="1400" b="1" dirty="0"/>
          </a:p>
        </p:txBody>
      </p:sp>
      <p:sp>
        <p:nvSpPr>
          <p:cNvPr id="11" name="Lekerekített téglalap 10"/>
          <p:cNvSpPr/>
          <p:nvPr/>
        </p:nvSpPr>
        <p:spPr>
          <a:xfrm>
            <a:off x="2987824" y="5157193"/>
            <a:ext cx="1692188" cy="432048"/>
          </a:xfrm>
          <a:prstGeom prst="roundRect">
            <a:avLst>
              <a:gd name="adj" fmla="val 50000"/>
            </a:avLst>
          </a:prstGeom>
          <a:solidFill>
            <a:srgbClr val="FF99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400" b="1" dirty="0" smtClean="0"/>
              <a:t>Kollaborációs rendszerek</a:t>
            </a:r>
            <a:endParaRPr lang="en-US" sz="1400" b="1" dirty="0"/>
          </a:p>
        </p:txBody>
      </p:sp>
      <p:sp>
        <p:nvSpPr>
          <p:cNvPr id="12" name="Lekerekített téglalap 11"/>
          <p:cNvSpPr/>
          <p:nvPr/>
        </p:nvSpPr>
        <p:spPr>
          <a:xfrm>
            <a:off x="4788024" y="5157193"/>
            <a:ext cx="2520280" cy="432048"/>
          </a:xfrm>
          <a:prstGeom prst="roundRect">
            <a:avLst>
              <a:gd name="adj" fmla="val 50000"/>
            </a:avLst>
          </a:prstGeom>
          <a:solidFill>
            <a:srgbClr val="FF99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400" b="1" dirty="0" smtClean="0"/>
              <a:t>Egyéb források</a:t>
            </a:r>
            <a:r>
              <a:rPr lang="en-US" sz="1400" b="1" dirty="0" smtClean="0"/>
              <a:t> (</a:t>
            </a:r>
            <a:r>
              <a:rPr lang="hu-HU" sz="1400" b="1" dirty="0" smtClean="0"/>
              <a:t>fájlrendszer</a:t>
            </a:r>
            <a:r>
              <a:rPr lang="en-US" sz="1400" b="1" dirty="0" smtClean="0"/>
              <a:t>)</a:t>
            </a:r>
            <a:endParaRPr lang="en-US" sz="1400" b="1" dirty="0"/>
          </a:p>
        </p:txBody>
      </p:sp>
      <p:sp>
        <p:nvSpPr>
          <p:cNvPr id="13" name="Lekerekített téglalap 12"/>
          <p:cNvSpPr/>
          <p:nvPr/>
        </p:nvSpPr>
        <p:spPr>
          <a:xfrm>
            <a:off x="7452320" y="5157193"/>
            <a:ext cx="1224136" cy="432048"/>
          </a:xfrm>
          <a:prstGeom prst="roundRect">
            <a:avLst>
              <a:gd name="adj" fmla="val 50000"/>
            </a:avLst>
          </a:prstGeom>
          <a:solidFill>
            <a:srgbClr val="FF99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smtClean="0"/>
              <a:t>WEB</a:t>
            </a:r>
            <a:endParaRPr lang="en-US" sz="1400" b="1"/>
          </a:p>
        </p:txBody>
      </p:sp>
      <p:sp>
        <p:nvSpPr>
          <p:cNvPr id="10" name="Téglalap 9"/>
          <p:cNvSpPr/>
          <p:nvPr/>
        </p:nvSpPr>
        <p:spPr>
          <a:xfrm>
            <a:off x="736366" y="4293097"/>
            <a:ext cx="7940089" cy="3960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400" b="1" dirty="0" smtClean="0"/>
              <a:t>Intelligens információ-feldolgozó réteg</a:t>
            </a:r>
            <a:endParaRPr lang="en-US" sz="1400" b="1" dirty="0"/>
          </a:p>
        </p:txBody>
      </p:sp>
      <p:sp>
        <p:nvSpPr>
          <p:cNvPr id="16" name="Lekerekített téglalap 15"/>
          <p:cNvSpPr/>
          <p:nvPr/>
        </p:nvSpPr>
        <p:spPr>
          <a:xfrm>
            <a:off x="710925" y="3429001"/>
            <a:ext cx="7965530" cy="432048"/>
          </a:xfrm>
          <a:prstGeom prst="roundRect">
            <a:avLst>
              <a:gd name="adj" fmla="val 50000"/>
            </a:avLst>
          </a:prstGeom>
          <a:solidFill>
            <a:srgbClr val="FF99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400" b="1" dirty="0" smtClean="0"/>
              <a:t>Szemantikus vállalati adatbázis (cégek, emberek, termékek, földrajzi helyek, ezek kapcsolata)</a:t>
            </a:r>
            <a:endParaRPr lang="en-US" sz="1400" b="1" dirty="0"/>
          </a:p>
        </p:txBody>
      </p:sp>
      <p:sp>
        <p:nvSpPr>
          <p:cNvPr id="19" name="Téglalap 18"/>
          <p:cNvSpPr/>
          <p:nvPr/>
        </p:nvSpPr>
        <p:spPr>
          <a:xfrm>
            <a:off x="709967" y="1268760"/>
            <a:ext cx="7940089" cy="3658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400" b="1" dirty="0" smtClean="0"/>
              <a:t>Megjelenítő réteg („</a:t>
            </a:r>
            <a:r>
              <a:rPr lang="hu-HU" sz="1400" b="1" dirty="0" err="1" smtClean="0"/>
              <a:t>rich</a:t>
            </a:r>
            <a:r>
              <a:rPr lang="hu-HU" sz="1400" b="1" dirty="0" smtClean="0"/>
              <a:t> internet” alkalmazás)</a:t>
            </a:r>
            <a:endParaRPr lang="en-US" sz="1400" b="1" dirty="0"/>
          </a:p>
        </p:txBody>
      </p:sp>
      <p:sp>
        <p:nvSpPr>
          <p:cNvPr id="15" name="Jobbra nyíl 14"/>
          <p:cNvSpPr/>
          <p:nvPr/>
        </p:nvSpPr>
        <p:spPr>
          <a:xfrm rot="16200000">
            <a:off x="1655676" y="4833156"/>
            <a:ext cx="28803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Jobbra nyíl 20"/>
          <p:cNvSpPr/>
          <p:nvPr/>
        </p:nvSpPr>
        <p:spPr>
          <a:xfrm rot="16200000">
            <a:off x="6336196" y="3104963"/>
            <a:ext cx="28803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Jobbra nyíl 21"/>
          <p:cNvSpPr/>
          <p:nvPr/>
        </p:nvSpPr>
        <p:spPr>
          <a:xfrm>
            <a:off x="2987824" y="2604791"/>
            <a:ext cx="576064" cy="2241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Jobbra nyíl 22"/>
          <p:cNvSpPr/>
          <p:nvPr/>
        </p:nvSpPr>
        <p:spPr>
          <a:xfrm rot="16200000">
            <a:off x="4535995" y="3969062"/>
            <a:ext cx="28803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Jobbra nyíl 23"/>
          <p:cNvSpPr/>
          <p:nvPr/>
        </p:nvSpPr>
        <p:spPr>
          <a:xfrm rot="16200000">
            <a:off x="7920372" y="4833157"/>
            <a:ext cx="28803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Jobbra nyíl 24"/>
          <p:cNvSpPr/>
          <p:nvPr/>
        </p:nvSpPr>
        <p:spPr>
          <a:xfrm rot="16200000">
            <a:off x="5796136" y="4833157"/>
            <a:ext cx="28803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Jobbra nyíl 25"/>
          <p:cNvSpPr/>
          <p:nvPr/>
        </p:nvSpPr>
        <p:spPr>
          <a:xfrm rot="16200000">
            <a:off x="3689902" y="4833157"/>
            <a:ext cx="28803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Lekerekített téglalap 26"/>
          <p:cNvSpPr/>
          <p:nvPr/>
        </p:nvSpPr>
        <p:spPr>
          <a:xfrm>
            <a:off x="732849" y="2474894"/>
            <a:ext cx="2035433" cy="432048"/>
          </a:xfrm>
          <a:prstGeom prst="roundRect">
            <a:avLst>
              <a:gd name="adj" fmla="val 50000"/>
            </a:avLst>
          </a:prstGeom>
          <a:solidFill>
            <a:srgbClr val="FF99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400" b="1" dirty="0" smtClean="0"/>
              <a:t>Felhasználói visszacsatolás</a:t>
            </a:r>
            <a:r>
              <a:rPr lang="en-US" sz="1400" b="1" dirty="0" smtClean="0"/>
              <a:t> </a:t>
            </a:r>
            <a:endParaRPr lang="en-US" sz="1400" b="1" dirty="0"/>
          </a:p>
        </p:txBody>
      </p:sp>
      <p:sp>
        <p:nvSpPr>
          <p:cNvPr id="28" name="Jobbra nyíl 27"/>
          <p:cNvSpPr/>
          <p:nvPr/>
        </p:nvSpPr>
        <p:spPr>
          <a:xfrm rot="5400000">
            <a:off x="755576" y="1916832"/>
            <a:ext cx="576064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églalap 30"/>
          <p:cNvSpPr/>
          <p:nvPr/>
        </p:nvSpPr>
        <p:spPr>
          <a:xfrm>
            <a:off x="3774633" y="2492896"/>
            <a:ext cx="3514417" cy="3960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400" b="1" dirty="0" smtClean="0"/>
              <a:t>Automatikus következtetések, tanulóalgoritmusok</a:t>
            </a:r>
            <a:endParaRPr lang="en-US" sz="1400" b="1" dirty="0"/>
          </a:p>
        </p:txBody>
      </p:sp>
      <p:sp>
        <p:nvSpPr>
          <p:cNvPr id="32" name="Jobbra nyíl 31"/>
          <p:cNvSpPr/>
          <p:nvPr/>
        </p:nvSpPr>
        <p:spPr>
          <a:xfrm rot="16200000">
            <a:off x="6916249" y="2420888"/>
            <a:ext cx="1584177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Jobbra nyíl 32"/>
          <p:cNvSpPr/>
          <p:nvPr/>
        </p:nvSpPr>
        <p:spPr>
          <a:xfrm rot="5400000">
            <a:off x="4535995" y="3104964"/>
            <a:ext cx="28803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9" name="Kép 2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7832" y="5661248"/>
            <a:ext cx="2702583" cy="1072871"/>
          </a:xfrm>
          <a:prstGeom prst="rect">
            <a:avLst/>
          </a:prstGeom>
        </p:spPr>
      </p:pic>
      <p:pic>
        <p:nvPicPr>
          <p:cNvPr id="34" name="Kép 3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5777" y="385324"/>
            <a:ext cx="2392401" cy="852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5903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rgbClr val="C00000"/>
                </a:solidFill>
              </a:rPr>
              <a:t>Hasznosítási modell</a:t>
            </a:r>
            <a:endParaRPr lang="hu-HU" dirty="0">
              <a:solidFill>
                <a:srgbClr val="C0000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 Közepes és nagyobb szervezetek (3-4, vagy több üzletkötő)</a:t>
            </a:r>
          </a:p>
          <a:p>
            <a:pPr lvl="1"/>
            <a:r>
              <a:rPr lang="hu-HU" dirty="0" smtClean="0"/>
              <a:t>bevezetési projekt során a meglévő tartalom feldolgozása, felhasználói érdeklődés feltérképezése</a:t>
            </a:r>
          </a:p>
          <a:p>
            <a:pPr lvl="1"/>
            <a:r>
              <a:rPr lang="hu-HU" dirty="0" smtClean="0"/>
              <a:t>bevezetést követően automatikus web-tartalomfigyelés</a:t>
            </a:r>
          </a:p>
          <a:p>
            <a:r>
              <a:rPr lang="hu-HU" dirty="0" smtClean="0"/>
              <a:t> Egyéni érdeklődők (tanácsadók, elemzők, újságírók)</a:t>
            </a:r>
          </a:p>
          <a:p>
            <a:pPr lvl="1"/>
            <a:r>
              <a:rPr lang="hu-HU" dirty="0" smtClean="0"/>
              <a:t>előre beállított sablonok alapján tartalomfigyelés, a visszacsatolás alapján folyamatos hangolás</a:t>
            </a:r>
            <a:endParaRPr lang="hu-HU" dirty="0"/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7832" y="5661248"/>
            <a:ext cx="2702583" cy="1072871"/>
          </a:xfrm>
          <a:prstGeom prst="rect">
            <a:avLst/>
          </a:prstGeom>
        </p:spPr>
      </p:pic>
      <p:pic>
        <p:nvPicPr>
          <p:cNvPr id="7" name="Kép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7655" y="500625"/>
            <a:ext cx="2682935" cy="956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2066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rgbClr val="C00000"/>
                </a:solidFill>
              </a:rPr>
              <a:t>A projekt eredményei (1)</a:t>
            </a:r>
            <a:endParaRPr lang="hu-HU" dirty="0">
              <a:solidFill>
                <a:srgbClr val="C0000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 Kutatás-fejlesztési eredmények: algoritmusok, eljárások prototípusai </a:t>
            </a:r>
          </a:p>
          <a:p>
            <a:pPr lvl="1"/>
            <a:r>
              <a:rPr lang="hu-HU" sz="2200" dirty="0" smtClean="0"/>
              <a:t>Szövegelemzés magyar és angol nyelven </a:t>
            </a:r>
          </a:p>
          <a:p>
            <a:pPr lvl="1"/>
            <a:r>
              <a:rPr lang="hu-HU" sz="2200" dirty="0" smtClean="0"/>
              <a:t>Dokumentumok automatikus kulcsszavazása („</a:t>
            </a:r>
            <a:r>
              <a:rPr lang="hu-HU" sz="2200" dirty="0" err="1" smtClean="0"/>
              <a:t>tagelés</a:t>
            </a:r>
            <a:r>
              <a:rPr lang="hu-HU" sz="2200" dirty="0" smtClean="0"/>
              <a:t>”)</a:t>
            </a:r>
          </a:p>
          <a:p>
            <a:pPr lvl="1"/>
            <a:r>
              <a:rPr lang="hu-HU" sz="2200" dirty="0" smtClean="0"/>
              <a:t>Adatbázisok </a:t>
            </a:r>
            <a:r>
              <a:rPr lang="hu-HU" sz="2200" dirty="0" err="1" smtClean="0"/>
              <a:t>duplikációinak</a:t>
            </a:r>
            <a:r>
              <a:rPr lang="hu-HU" sz="2200" dirty="0" smtClean="0"/>
              <a:t> felderítése („</a:t>
            </a:r>
            <a:r>
              <a:rPr lang="hu-HU" sz="2200" dirty="0" err="1" smtClean="0"/>
              <a:t>Entity</a:t>
            </a:r>
            <a:r>
              <a:rPr lang="hu-HU" sz="2200" dirty="0" smtClean="0"/>
              <a:t> </a:t>
            </a:r>
            <a:r>
              <a:rPr lang="hu-HU" sz="2200" dirty="0" err="1" smtClean="0"/>
              <a:t>Resolution</a:t>
            </a:r>
            <a:r>
              <a:rPr lang="hu-HU" sz="2200" dirty="0" smtClean="0"/>
              <a:t>”) </a:t>
            </a:r>
          </a:p>
          <a:p>
            <a:pPr lvl="1"/>
            <a:r>
              <a:rPr lang="hu-HU" sz="2200" dirty="0" smtClean="0"/>
              <a:t>Szemantikus technológiák gyakorlati alkalmazása</a:t>
            </a:r>
          </a:p>
          <a:p>
            <a:pPr lvl="1"/>
            <a:r>
              <a:rPr lang="hu-HU" sz="2200" dirty="0"/>
              <a:t>V</a:t>
            </a:r>
            <a:r>
              <a:rPr lang="hu-HU" sz="2200" dirty="0" smtClean="0"/>
              <a:t>állalati szemantikus adatbázis definiálása</a:t>
            </a:r>
          </a:p>
          <a:p>
            <a:pPr lvl="1"/>
            <a:r>
              <a:rPr lang="hu-HU" sz="2200" dirty="0"/>
              <a:t>T</a:t>
            </a:r>
            <a:r>
              <a:rPr lang="hu-HU" sz="2200" dirty="0" smtClean="0"/>
              <a:t>anulóalgoritmusok kifejlesztése, szemantikus web technológiák kialakítása</a:t>
            </a:r>
          </a:p>
          <a:p>
            <a:pPr lvl="1"/>
            <a:r>
              <a:rPr lang="hu-HU" sz="2200" dirty="0" smtClean="0"/>
              <a:t>ECM</a:t>
            </a:r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7832" y="5661248"/>
            <a:ext cx="2702583" cy="1072871"/>
          </a:xfrm>
          <a:prstGeom prst="rect">
            <a:avLst/>
          </a:prstGeom>
        </p:spPr>
      </p:pic>
      <p:pic>
        <p:nvPicPr>
          <p:cNvPr id="7" name="Kép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7655" y="500625"/>
            <a:ext cx="2682935" cy="956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7174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rgbClr val="C00000"/>
                </a:solidFill>
              </a:rPr>
              <a:t>A projekt eredményei (2)</a:t>
            </a:r>
            <a:endParaRPr lang="hu-HU" dirty="0">
              <a:solidFill>
                <a:srgbClr val="C0000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 Konkrét termék: Web tartalomfigyelő alkalmazás („CORSENET”): </a:t>
            </a:r>
          </a:p>
          <a:p>
            <a:pPr lvl="1"/>
            <a:r>
              <a:rPr lang="hu-HU" dirty="0" smtClean="0"/>
              <a:t>A vállalati kollaborációs rendszer </a:t>
            </a:r>
            <a:r>
              <a:rPr lang="hu-HU" dirty="0"/>
              <a:t>(</a:t>
            </a:r>
            <a:r>
              <a:rPr lang="hu-HU" dirty="0" err="1" smtClean="0"/>
              <a:t>Smartnet-</a:t>
            </a:r>
            <a:r>
              <a:rPr lang="hu-HU" dirty="0" smtClean="0"/>
              <a:t> korábbi GOP 1.1.1. projekt) adatainak elemzése, ebből felhasználói preferencia kinyerése (súlyozott kulcsszó-halmaz)</a:t>
            </a:r>
          </a:p>
          <a:p>
            <a:pPr lvl="1"/>
            <a:r>
              <a:rPr lang="hu-HU" dirty="0" smtClean="0"/>
              <a:t>Hírforrások és weblap-változások automatikus figyelése, a kulcsszó-halmaz alapján hírek ajánlása</a:t>
            </a:r>
          </a:p>
          <a:p>
            <a:pPr lvl="1"/>
            <a:r>
              <a:rPr lang="hu-HU" dirty="0" smtClean="0"/>
              <a:t>Felhasználói visszacsatolás folyamatos figyelése</a:t>
            </a:r>
          </a:p>
          <a:p>
            <a:pPr lvl="1"/>
            <a:r>
              <a:rPr lang="hu-HU" dirty="0" smtClean="0"/>
              <a:t>Kulcsszavak súlyainak kézi, vagy automatikus hangolása</a:t>
            </a:r>
          </a:p>
          <a:p>
            <a:pPr marL="0" indent="0">
              <a:buNone/>
            </a:pPr>
            <a:endParaRPr lang="hu-HU" dirty="0"/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7832" y="5661248"/>
            <a:ext cx="2702583" cy="1072871"/>
          </a:xfrm>
          <a:prstGeom prst="rect">
            <a:avLst/>
          </a:prstGeom>
        </p:spPr>
      </p:pic>
      <p:pic>
        <p:nvPicPr>
          <p:cNvPr id="7" name="Kép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7655" y="500625"/>
            <a:ext cx="2682935" cy="956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6415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gens_corsenet">
  <a:themeElements>
    <a:clrScheme name="Régens vörös-narancs">
      <a:dk1>
        <a:srgbClr val="000000"/>
      </a:dk1>
      <a:lt1>
        <a:sysClr val="window" lastClr="FFFFFF"/>
      </a:lt1>
      <a:dk2>
        <a:srgbClr val="E36C09"/>
      </a:dk2>
      <a:lt2>
        <a:srgbClr val="EEECE1"/>
      </a:lt2>
      <a:accent1>
        <a:srgbClr val="C00000"/>
      </a:accent1>
      <a:accent2>
        <a:srgbClr val="EA5D06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650C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6400</TotalTime>
  <Words>633</Words>
  <Application>Microsoft Office PowerPoint</Application>
  <PresentationFormat>Diavetítés a képernyőre (4:3 oldalarány)</PresentationFormat>
  <Paragraphs>89</Paragraphs>
  <Slides>13</Slides>
  <Notes>2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13</vt:i4>
      </vt:variant>
    </vt:vector>
  </HeadingPairs>
  <TitlesOfParts>
    <vt:vector size="14" baseType="lpstr">
      <vt:lpstr>regens_corsenet</vt:lpstr>
      <vt:lpstr>PowerPoint bemutató</vt:lpstr>
      <vt:lpstr>CORSENET projekt</vt:lpstr>
      <vt:lpstr>Alapötlet</vt:lpstr>
      <vt:lpstr>Hasznosítható vállalati tartalom</vt:lpstr>
      <vt:lpstr>Szemantikus Web</vt:lpstr>
      <vt:lpstr>CORSENET architektúra</vt:lpstr>
      <vt:lpstr>Hasznosítási modell</vt:lpstr>
      <vt:lpstr>A projekt eredményei (1)</vt:lpstr>
      <vt:lpstr>A projekt eredményei (2)</vt:lpstr>
      <vt:lpstr>Web tartalomfigyelő architektúrája</vt:lpstr>
      <vt:lpstr>Tartalomfigyelő előnyei</vt:lpstr>
      <vt:lpstr>További elképzelések</vt:lpstr>
      <vt:lpstr>Köszönjük a figyelmet!</vt:lpstr>
    </vt:vector>
  </TitlesOfParts>
  <Company>Régens Informatikai Rt.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Forbát Claudia</dc:creator>
  <cp:lastModifiedBy> </cp:lastModifiedBy>
  <cp:revision>550</cp:revision>
  <dcterms:created xsi:type="dcterms:W3CDTF">2007-08-29T07:56:36Z</dcterms:created>
  <dcterms:modified xsi:type="dcterms:W3CDTF">2015-09-15T15:43:31Z</dcterms:modified>
</cp:coreProperties>
</file>